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3"/>
  </p:notesMasterIdLst>
  <p:sldIdLst>
    <p:sldId id="256" r:id="rId5"/>
    <p:sldId id="258" r:id="rId6"/>
    <p:sldId id="262" r:id="rId7"/>
    <p:sldId id="264" r:id="rId8"/>
    <p:sldId id="263" r:id="rId9"/>
    <p:sldId id="259" r:id="rId10"/>
    <p:sldId id="260"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96C2163F-F91D-4453-96A5-B13717C7CB25}">
          <p14:sldIdLst>
            <p14:sldId id="256"/>
            <p14:sldId id="258"/>
            <p14:sldId id="262"/>
            <p14:sldId id="264"/>
            <p14:sldId id="263"/>
            <p14:sldId id="259"/>
            <p14:sldId id="260"/>
            <p14:sldId id="261"/>
          </p14:sldIdLst>
        </p14:section>
        <p14:section name="Naamloze sectie" id="{D7B64C4F-12BA-426F-A629-A01114319DA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961455-B7BB-4990-B908-C89CBEAB803D}" v="2" dt="2022-12-14T08:15:36.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May Smits" userId="1b9cf5b3-c972-455c-aaeb-c81ab273383f" providerId="ADAL" clId="{D7961455-B7BB-4990-B908-C89CBEAB803D}"/>
    <pc:docChg chg="custSel addSld modSld modSection">
      <pc:chgData name="Anne-May Smits" userId="1b9cf5b3-c972-455c-aaeb-c81ab273383f" providerId="ADAL" clId="{D7961455-B7BB-4990-B908-C89CBEAB803D}" dt="2022-12-14T08:17:52.887" v="274" actId="20577"/>
      <pc:docMkLst>
        <pc:docMk/>
      </pc:docMkLst>
      <pc:sldChg chg="modSp mod">
        <pc:chgData name="Anne-May Smits" userId="1b9cf5b3-c972-455c-aaeb-c81ab273383f" providerId="ADAL" clId="{D7961455-B7BB-4990-B908-C89CBEAB803D}" dt="2022-12-14T08:17:52.887" v="274" actId="20577"/>
        <pc:sldMkLst>
          <pc:docMk/>
          <pc:sldMk cId="3308253467" sldId="263"/>
        </pc:sldMkLst>
        <pc:spChg chg="mod">
          <ac:chgData name="Anne-May Smits" userId="1b9cf5b3-c972-455c-aaeb-c81ab273383f" providerId="ADAL" clId="{D7961455-B7BB-4990-B908-C89CBEAB803D}" dt="2022-12-14T08:16:36.913" v="256" actId="20577"/>
          <ac:spMkLst>
            <pc:docMk/>
            <pc:sldMk cId="3308253467" sldId="263"/>
            <ac:spMk id="2" creationId="{00000000-0000-0000-0000-000000000000}"/>
          </ac:spMkLst>
        </pc:spChg>
        <pc:spChg chg="mod">
          <ac:chgData name="Anne-May Smits" userId="1b9cf5b3-c972-455c-aaeb-c81ab273383f" providerId="ADAL" clId="{D7961455-B7BB-4990-B908-C89CBEAB803D}" dt="2022-12-14T08:17:52.887" v="274" actId="20577"/>
          <ac:spMkLst>
            <pc:docMk/>
            <pc:sldMk cId="3308253467" sldId="263"/>
            <ac:spMk id="3" creationId="{00000000-0000-0000-0000-000000000000}"/>
          </ac:spMkLst>
        </pc:spChg>
      </pc:sldChg>
      <pc:sldChg chg="modSp add mod">
        <pc:chgData name="Anne-May Smits" userId="1b9cf5b3-c972-455c-aaeb-c81ab273383f" providerId="ADAL" clId="{D7961455-B7BB-4990-B908-C89CBEAB803D}" dt="2022-12-14T08:16:16.564" v="254" actId="27636"/>
        <pc:sldMkLst>
          <pc:docMk/>
          <pc:sldMk cId="3917367203" sldId="264"/>
        </pc:sldMkLst>
        <pc:spChg chg="mod">
          <ac:chgData name="Anne-May Smits" userId="1b9cf5b3-c972-455c-aaeb-c81ab273383f" providerId="ADAL" clId="{D7961455-B7BB-4990-B908-C89CBEAB803D}" dt="2022-12-14T08:16:16.564" v="254" actId="27636"/>
          <ac:spMkLst>
            <pc:docMk/>
            <pc:sldMk cId="3917367203" sldId="26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44CF5-651A-4B3D-8C30-83C0D4C9B721}" type="datetimeFigureOut">
              <a:rPr lang="en-US" smtClean="0"/>
              <a:t>12/14/2022</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9EEFA-A650-4D23-8173-D34672FAEE2F}" type="slidenum">
              <a:rPr lang="en-US" smtClean="0"/>
              <a:t>‹nr.›</a:t>
            </a:fld>
            <a:endParaRPr lang="en-US"/>
          </a:p>
        </p:txBody>
      </p:sp>
    </p:spTree>
    <p:extLst>
      <p:ext uri="{BB962C8B-B14F-4D97-AF65-F5344CB8AC3E}">
        <p14:creationId xmlns:p14="http://schemas.microsoft.com/office/powerpoint/2010/main" val="449227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1749EEFA-A650-4D23-8173-D34672FAEE2F}" type="slidenum">
              <a:rPr lang="en-US" smtClean="0"/>
              <a:t>2</a:t>
            </a:fld>
            <a:endParaRPr lang="en-US"/>
          </a:p>
        </p:txBody>
      </p:sp>
    </p:spTree>
    <p:extLst>
      <p:ext uri="{BB962C8B-B14F-4D97-AF65-F5344CB8AC3E}">
        <p14:creationId xmlns:p14="http://schemas.microsoft.com/office/powerpoint/2010/main" val="42426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1749EEFA-A650-4D23-8173-D34672FAEE2F}" type="slidenum">
              <a:rPr lang="en-US" smtClean="0"/>
              <a:t>6</a:t>
            </a:fld>
            <a:endParaRPr lang="en-US"/>
          </a:p>
        </p:txBody>
      </p:sp>
    </p:spTree>
    <p:extLst>
      <p:ext uri="{BB962C8B-B14F-4D97-AF65-F5344CB8AC3E}">
        <p14:creationId xmlns:p14="http://schemas.microsoft.com/office/powerpoint/2010/main" val="1143502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Binnen Burgerschap ga je ook werken aan</a:t>
            </a:r>
            <a:r>
              <a:rPr lang="nl-NL" baseline="0" dirty="0"/>
              <a:t> het ontwikkelen van de eigentijdse vaardigheden. Voor burgerschap gebruiken we deze van de ECBO (MBO)</a:t>
            </a:r>
            <a:br>
              <a:rPr lang="nl-NL" baseline="0" dirty="0"/>
            </a:br>
            <a:r>
              <a:rPr lang="nl-NL" baseline="0" dirty="0"/>
              <a:t>Tijdens opdrachten, lessen en werkvormen werk je bewust en onbewust aan deze vaardigheden.</a:t>
            </a:r>
            <a:br>
              <a:rPr lang="nl-NL" baseline="0" dirty="0"/>
            </a:br>
            <a:r>
              <a:rPr lang="nl-NL" baseline="0" dirty="0"/>
              <a:t>Noteer ook af en toe in jouw breindocument aan welke vaardigheden jij voornamelijk hebt gewerkt. Dit  heb je nodig voor jouw portfolio opdracht, daarin reflecteer je hierop.</a:t>
            </a:r>
            <a:endParaRPr lang="en-US" dirty="0"/>
          </a:p>
        </p:txBody>
      </p:sp>
      <p:sp>
        <p:nvSpPr>
          <p:cNvPr id="4" name="Tijdelijke aanduiding voor dianummer 3"/>
          <p:cNvSpPr>
            <a:spLocks noGrp="1"/>
          </p:cNvSpPr>
          <p:nvPr>
            <p:ph type="sldNum" sz="quarter" idx="10"/>
          </p:nvPr>
        </p:nvSpPr>
        <p:spPr/>
        <p:txBody>
          <a:bodyPr/>
          <a:lstStyle/>
          <a:p>
            <a:fld id="{1749EEFA-A650-4D23-8173-D34672FAEE2F}" type="slidenum">
              <a:rPr lang="en-US" smtClean="0"/>
              <a:t>8</a:t>
            </a:fld>
            <a:endParaRPr lang="en-US"/>
          </a:p>
        </p:txBody>
      </p:sp>
    </p:spTree>
    <p:extLst>
      <p:ext uri="{BB962C8B-B14F-4D97-AF65-F5344CB8AC3E}">
        <p14:creationId xmlns:p14="http://schemas.microsoft.com/office/powerpoint/2010/main" val="725595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12/14/2022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12/14/2022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12/14/2022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12/14/2022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12/14/2022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wQOq4ix1ipo#action=shar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Burgerschap</a:t>
            </a:r>
            <a:endParaRPr lang="en-US" dirty="0"/>
          </a:p>
        </p:txBody>
      </p:sp>
      <p:sp>
        <p:nvSpPr>
          <p:cNvPr id="3" name="Ondertitel 2"/>
          <p:cNvSpPr>
            <a:spLocks noGrp="1"/>
          </p:cNvSpPr>
          <p:nvPr>
            <p:ph type="subTitle" idx="1"/>
          </p:nvPr>
        </p:nvSpPr>
        <p:spPr/>
        <p:txBody>
          <a:bodyPr/>
          <a:lstStyle/>
          <a:p>
            <a:r>
              <a:rPr lang="nl-NL" dirty="0"/>
              <a:t>Inleiding</a:t>
            </a:r>
            <a:endParaRPr lang="en-US" dirty="0"/>
          </a:p>
        </p:txBody>
      </p:sp>
    </p:spTree>
    <p:extLst>
      <p:ext uri="{BB962C8B-B14F-4D97-AF65-F5344CB8AC3E}">
        <p14:creationId xmlns:p14="http://schemas.microsoft.com/office/powerpoint/2010/main" val="31670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Burgerschap?</a:t>
            </a:r>
            <a:endParaRPr lang="en-US" dirty="0"/>
          </a:p>
        </p:txBody>
      </p:sp>
      <p:sp>
        <p:nvSpPr>
          <p:cNvPr id="5" name="AutoShape 2" descr="IFrame"/>
          <p:cNvSpPr>
            <a:spLocks noChangeAspect="1" noChangeArrowheads="1"/>
          </p:cNvSpPr>
          <p:nvPr/>
        </p:nvSpPr>
        <p:spPr bwMode="auto">
          <a:xfrm>
            <a:off x="155575" y="4540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kstvak 6"/>
          <p:cNvSpPr txBox="1"/>
          <p:nvPr/>
        </p:nvSpPr>
        <p:spPr>
          <a:xfrm>
            <a:off x="1337463" y="2191304"/>
            <a:ext cx="6206837" cy="3139321"/>
          </a:xfrm>
          <a:prstGeom prst="rect">
            <a:avLst/>
          </a:prstGeom>
          <a:noFill/>
        </p:spPr>
        <p:txBody>
          <a:bodyPr wrap="square" rtlCol="0">
            <a:spAutoFit/>
          </a:bodyPr>
          <a:lstStyle/>
          <a:p>
            <a:r>
              <a:rPr lang="nl-NL" dirty="0"/>
              <a:t>Van de website van de MBO raad:</a:t>
            </a:r>
            <a:br>
              <a:rPr lang="nl-NL" dirty="0"/>
            </a:br>
            <a:r>
              <a:rPr lang="nl-NL" dirty="0"/>
              <a:t>"Onderwijs op het mbo betekent meer dan studenten voorbereiden op de arbeidsmarkt. Het mbo kent een drievoudige kwalificering en leidt studenten op voor </a:t>
            </a:r>
            <a:br>
              <a:rPr lang="nl-NL" dirty="0"/>
            </a:br>
            <a:r>
              <a:rPr lang="nl-NL" dirty="0"/>
              <a:t>(1) een beroep</a:t>
            </a:r>
            <a:br>
              <a:rPr lang="nl-NL" dirty="0"/>
            </a:br>
            <a:r>
              <a:rPr lang="nl-NL" dirty="0"/>
              <a:t>(2) een vervolgopleiding en </a:t>
            </a:r>
            <a:br>
              <a:rPr lang="nl-NL" dirty="0"/>
            </a:br>
            <a:r>
              <a:rPr lang="nl-NL" dirty="0"/>
              <a:t>(3) </a:t>
            </a:r>
            <a:r>
              <a:rPr lang="nl-NL" i="1" dirty="0"/>
              <a:t>tot burgers die volwaardig deelnemen aan de maatschappij.</a:t>
            </a:r>
            <a:r>
              <a:rPr lang="nl-NL" dirty="0"/>
              <a:t> </a:t>
            </a:r>
            <a:br>
              <a:rPr lang="nl-NL" dirty="0"/>
            </a:br>
            <a:br>
              <a:rPr lang="nl-NL" dirty="0"/>
            </a:br>
            <a:r>
              <a:rPr lang="nl-NL" dirty="0"/>
              <a:t>Daarom gelden voor iedereen die een mbo-diploma wil halen naast beroepskwalificatie-eisen ook algemene eisen: Nederlands, rekenen, Engels (voor mbo 4) en </a:t>
            </a:r>
            <a:r>
              <a:rPr lang="nl-NL" i="1" dirty="0"/>
              <a:t>loopbaan en burgerschap."  </a:t>
            </a:r>
            <a:endParaRPr lang="en-US" dirty="0"/>
          </a:p>
        </p:txBody>
      </p:sp>
    </p:spTree>
    <p:extLst>
      <p:ext uri="{BB962C8B-B14F-4D97-AF65-F5344CB8AC3E}">
        <p14:creationId xmlns:p14="http://schemas.microsoft.com/office/powerpoint/2010/main" val="194128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4 dimensies:</a:t>
            </a:r>
            <a:endParaRPr lang="en-US"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Burgerschap:</a:t>
            </a:r>
            <a:br>
              <a:rPr lang="nl-NL" dirty="0"/>
            </a:br>
            <a:r>
              <a:rPr lang="nl-NL" dirty="0"/>
              <a:t>"Het onderdeel burgerschap bereidt de mbo studenten voor op volwaardige deelname aan de maatschappij en goed kunnen functioneren in hun beroep. </a:t>
            </a:r>
          </a:p>
          <a:p>
            <a:pPr marL="0" indent="0">
              <a:buNone/>
            </a:pPr>
            <a:endParaRPr lang="nl-NL" dirty="0"/>
          </a:p>
          <a:p>
            <a:pPr marL="0" indent="0">
              <a:buNone/>
            </a:pPr>
            <a:r>
              <a:rPr lang="nl-NL" dirty="0"/>
              <a:t>De vaardigheden, houding en kennis die daarbij horen zijn beschreven in vier burgerschapsdimensies:</a:t>
            </a:r>
          </a:p>
          <a:p>
            <a:pPr marL="0" indent="0">
              <a:buNone/>
            </a:pPr>
            <a:br>
              <a:rPr lang="nl-NL" dirty="0"/>
            </a:br>
            <a:r>
              <a:rPr lang="nl-NL" i="1" dirty="0"/>
              <a:t>1) de politiek-juridische dimensie,</a:t>
            </a:r>
            <a:br>
              <a:rPr lang="nl-NL" i="1" dirty="0"/>
            </a:br>
            <a:r>
              <a:rPr lang="nl-NL" i="1" dirty="0"/>
              <a:t>2) de economische dimensie,</a:t>
            </a:r>
            <a:br>
              <a:rPr lang="nl-NL" i="1" dirty="0"/>
            </a:br>
            <a:r>
              <a:rPr lang="nl-NL" i="1" dirty="0"/>
              <a:t>3) de maatschappelijk-sociale dimensie</a:t>
            </a:r>
            <a:br>
              <a:rPr lang="nl-NL" i="1" dirty="0"/>
            </a:br>
            <a:r>
              <a:rPr lang="nl-NL" i="1" dirty="0"/>
              <a:t>4) de dimensie vitaal burgerschap.</a:t>
            </a:r>
            <a:endParaRPr lang="nl-NL" dirty="0"/>
          </a:p>
          <a:p>
            <a:pPr marL="0" indent="0">
              <a:buNone/>
            </a:pPr>
            <a:br>
              <a:rPr lang="nl-NL" dirty="0"/>
            </a:br>
            <a:endParaRPr lang="en-US" dirty="0"/>
          </a:p>
        </p:txBody>
      </p:sp>
    </p:spTree>
    <p:extLst>
      <p:ext uri="{BB962C8B-B14F-4D97-AF65-F5344CB8AC3E}">
        <p14:creationId xmlns:p14="http://schemas.microsoft.com/office/powerpoint/2010/main" val="2079067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4 dimensies:</a:t>
            </a:r>
            <a:endParaRPr lang="en-US"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In jullie rooster komt dat er zo uit te zien:</a:t>
            </a:r>
          </a:p>
          <a:p>
            <a:pPr marL="0" indent="0">
              <a:buNone/>
            </a:pPr>
            <a:endParaRPr lang="nl-NL" dirty="0"/>
          </a:p>
          <a:p>
            <a:pPr marL="0" indent="0">
              <a:buNone/>
            </a:pPr>
            <a:r>
              <a:rPr lang="nl-NL" b="1" dirty="0"/>
              <a:t>Periode 1: </a:t>
            </a:r>
            <a:r>
              <a:rPr lang="nl-NL" i="1" dirty="0"/>
              <a:t>de maatschappelijk-sociale dimensie: </a:t>
            </a:r>
            <a:r>
              <a:rPr lang="nl-NL" dirty="0"/>
              <a:t>8 lessen</a:t>
            </a:r>
          </a:p>
          <a:p>
            <a:pPr marL="0" indent="0">
              <a:buNone/>
            </a:pPr>
            <a:endParaRPr lang="nl-NL" dirty="0"/>
          </a:p>
          <a:p>
            <a:pPr marL="0" indent="0">
              <a:buNone/>
            </a:pPr>
            <a:r>
              <a:rPr lang="nl-NL" b="1" dirty="0"/>
              <a:t>Periode 2: </a:t>
            </a:r>
            <a:r>
              <a:rPr lang="nl-NL" i="1" dirty="0"/>
              <a:t>of stage of de politiek-juridische dimensie en de economische dimensie: </a:t>
            </a:r>
            <a:r>
              <a:rPr lang="nl-NL" dirty="0"/>
              <a:t>9 lessen</a:t>
            </a:r>
            <a:br>
              <a:rPr lang="nl-NL" i="1" dirty="0"/>
            </a:br>
            <a:r>
              <a:rPr lang="nl-NL" b="1" dirty="0"/>
              <a:t>Periode 3: </a:t>
            </a:r>
            <a:r>
              <a:rPr lang="nl-NL" i="1" dirty="0"/>
              <a:t>of stage of de politiek-juridische dimensie en de economische dimensie: </a:t>
            </a:r>
            <a:r>
              <a:rPr lang="nl-NL" dirty="0"/>
              <a:t>9 lessen</a:t>
            </a:r>
          </a:p>
          <a:p>
            <a:pPr marL="0" indent="0">
              <a:buNone/>
            </a:pPr>
            <a:br>
              <a:rPr lang="nl-NL" i="1" dirty="0"/>
            </a:br>
            <a:r>
              <a:rPr lang="nl-NL" b="1" dirty="0"/>
              <a:t>Periode 4: </a:t>
            </a:r>
            <a:r>
              <a:rPr lang="nl-NL" i="1" dirty="0"/>
              <a:t>de dimensie vitaal burgerschap: </a:t>
            </a:r>
            <a:r>
              <a:rPr lang="nl-NL" dirty="0"/>
              <a:t>8 lessen</a:t>
            </a:r>
          </a:p>
          <a:p>
            <a:pPr marL="0" indent="0">
              <a:buNone/>
            </a:pPr>
            <a:br>
              <a:rPr lang="nl-NL" dirty="0"/>
            </a:br>
            <a:endParaRPr lang="en-US" dirty="0"/>
          </a:p>
        </p:txBody>
      </p:sp>
    </p:spTree>
    <p:extLst>
      <p:ext uri="{BB962C8B-B14F-4D97-AF65-F5344CB8AC3E}">
        <p14:creationId xmlns:p14="http://schemas.microsoft.com/office/powerpoint/2010/main" val="3917367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endParaRPr lang="en-US" dirty="0"/>
          </a:p>
        </p:txBody>
      </p:sp>
      <p:sp>
        <p:nvSpPr>
          <p:cNvPr id="3" name="Tijdelijke aanduiding voor inhoud 2"/>
          <p:cNvSpPr>
            <a:spLocks noGrp="1"/>
          </p:cNvSpPr>
          <p:nvPr>
            <p:ph idx="1"/>
          </p:nvPr>
        </p:nvSpPr>
        <p:spPr/>
        <p:txBody>
          <a:bodyPr>
            <a:normAutofit/>
          </a:bodyPr>
          <a:lstStyle/>
          <a:p>
            <a:r>
              <a:rPr lang="nl-NL" dirty="0"/>
              <a:t>Bedenk samen met jouw buur per dimensie minimaal 5 thema’s of onderwerpen die onder een dimensie kunnen vallen.</a:t>
            </a:r>
            <a:br>
              <a:rPr lang="nl-NL" dirty="0"/>
            </a:br>
            <a:r>
              <a:rPr lang="nl-NL" dirty="0"/>
              <a:t>Denk zo breed mogelijk; het gaat over jou, de ander, de maatschappij, jouw omgeving, milieu en loopbaan. (tip; wees specifiek)</a:t>
            </a:r>
            <a:br>
              <a:rPr lang="nl-NL" dirty="0"/>
            </a:br>
            <a:endParaRPr lang="nl-NL" dirty="0"/>
          </a:p>
          <a:p>
            <a:pPr marL="0" indent="0">
              <a:buNone/>
            </a:pPr>
            <a:r>
              <a:rPr lang="nl-NL" i="1" dirty="0"/>
              <a:t>de maatschappelijk-sociale dimensie </a:t>
            </a:r>
          </a:p>
          <a:p>
            <a:pPr marL="0" indent="0">
              <a:buNone/>
            </a:pPr>
            <a:r>
              <a:rPr lang="nl-NL" i="1" dirty="0"/>
              <a:t>de politiek-juridische dimensie,</a:t>
            </a:r>
            <a:br>
              <a:rPr lang="nl-NL" i="1" dirty="0"/>
            </a:br>
            <a:r>
              <a:rPr lang="nl-NL" i="1" dirty="0"/>
              <a:t>de economische dimensie,</a:t>
            </a:r>
            <a:br>
              <a:rPr lang="nl-NL" i="1"/>
            </a:br>
            <a:r>
              <a:rPr lang="nl-NL" i="1"/>
              <a:t>de </a:t>
            </a:r>
            <a:r>
              <a:rPr lang="nl-NL" i="1" dirty="0"/>
              <a:t>dimensie vitaal burgerschap.</a:t>
            </a:r>
            <a:endParaRPr lang="nl-NL" dirty="0"/>
          </a:p>
          <a:p>
            <a:pPr marL="0" indent="0">
              <a:buNone/>
            </a:pPr>
            <a:endParaRPr lang="en-US" dirty="0"/>
          </a:p>
        </p:txBody>
      </p:sp>
    </p:spTree>
    <p:extLst>
      <p:ext uri="{BB962C8B-B14F-4D97-AF65-F5344CB8AC3E}">
        <p14:creationId xmlns:p14="http://schemas.microsoft.com/office/powerpoint/2010/main" val="330825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Kritisch denken</a:t>
            </a:r>
            <a:endParaRPr lang="en-US" dirty="0"/>
          </a:p>
        </p:txBody>
      </p:sp>
      <p:sp>
        <p:nvSpPr>
          <p:cNvPr id="3" name="Tijdelijke aanduiding voor inhoud 2"/>
          <p:cNvSpPr>
            <a:spLocks noGrp="1"/>
          </p:cNvSpPr>
          <p:nvPr>
            <p:ph idx="1"/>
          </p:nvPr>
        </p:nvSpPr>
        <p:spPr/>
        <p:txBody>
          <a:bodyPr/>
          <a:lstStyle/>
          <a:p>
            <a:r>
              <a:rPr lang="nl-NL" b="1" dirty="0"/>
              <a:t>Kritisch denken:</a:t>
            </a:r>
            <a:br>
              <a:rPr lang="nl-NL" dirty="0"/>
            </a:br>
            <a:r>
              <a:rPr lang="nl-NL" dirty="0"/>
              <a:t>De vaardigheid kritisch denken is sinds schooljaar 2016 toegevoegd aan het vak Burgerschap. Dit is een belangrijke vaardigheid om aan te leren binnen je gehele opleiding en om toe te passen als burger én beroepsprofessional.</a:t>
            </a:r>
            <a:br>
              <a:rPr lang="nl-NL" dirty="0"/>
            </a:br>
            <a:r>
              <a:rPr lang="nl-NL" dirty="0"/>
              <a:t>Burgerschap is de ideale plek om dit te oefenen.</a:t>
            </a:r>
          </a:p>
          <a:p>
            <a:pPr marL="0" indent="0">
              <a:buNone/>
            </a:pPr>
            <a:br>
              <a:rPr lang="nl-NL" dirty="0"/>
            </a:br>
            <a:r>
              <a:rPr lang="nl-NL" dirty="0"/>
              <a:t>Wat kritisch denken precies is wordt in het volgende filmpje uitgelegd:</a:t>
            </a:r>
          </a:p>
          <a:p>
            <a:r>
              <a:rPr lang="en-US" dirty="0">
                <a:hlinkClick r:id="rId3"/>
              </a:rPr>
              <a:t>https://www.youtube.com/watch?v=wQOq4ix1ipo#action=share</a:t>
            </a:r>
            <a:endParaRPr lang="en-US" dirty="0"/>
          </a:p>
          <a:p>
            <a:endParaRPr lang="en-US" b="1" dirty="0"/>
          </a:p>
        </p:txBody>
      </p:sp>
    </p:spTree>
    <p:extLst>
      <p:ext uri="{BB962C8B-B14F-4D97-AF65-F5344CB8AC3E}">
        <p14:creationId xmlns:p14="http://schemas.microsoft.com/office/powerpoint/2010/main" val="1694385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Kritisch denken bestaat uit de volgende 3 aspecten</a:t>
            </a:r>
            <a:endParaRPr lang="en-US" dirty="0"/>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399692" y="2253311"/>
            <a:ext cx="5392615" cy="4222304"/>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kritisch denken.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646873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21 </a:t>
            </a:r>
            <a:r>
              <a:rPr lang="nl-NL" dirty="0" err="1"/>
              <a:t>eeuwse</a:t>
            </a:r>
            <a:r>
              <a:rPr lang="nl-NL" dirty="0"/>
              <a:t> vaardigheden:</a:t>
            </a:r>
            <a:endParaRPr lang="en-US" dirty="0"/>
          </a:p>
        </p:txBody>
      </p:sp>
      <p:pic>
        <p:nvPicPr>
          <p:cNvPr id="4" name="Picture 2" descr="Afbeeldingsresultaat voor 21e eeuwse vaardigheden ecb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1986" y="1506309"/>
            <a:ext cx="4002464" cy="48029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fbeeldingsresultaat voor 21e eeuwse vaardigheden ecb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4440" y="1506309"/>
            <a:ext cx="4563788" cy="4558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46785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B34A25DF07C04CBEE98F4FB8BA2A65" ma:contentTypeVersion="11" ma:contentTypeDescription="Een nieuw document maken." ma:contentTypeScope="" ma:versionID="e48514e345e041cfd542f3e6ef6adc61">
  <xsd:schema xmlns:xsd="http://www.w3.org/2001/XMLSchema" xmlns:xs="http://www.w3.org/2001/XMLSchema" xmlns:p="http://schemas.microsoft.com/office/2006/metadata/properties" xmlns:ns3="898e7e9c-3810-4d0d-82e3-b88bac5313dd" xmlns:ns4="a65cf4b2-dfbe-47b5-ad81-e7ff520242c3" targetNamespace="http://schemas.microsoft.com/office/2006/metadata/properties" ma:root="true" ma:fieldsID="d8ae9c544cb29df50077ec673fde5b33" ns3:_="" ns4:_="">
    <xsd:import namespace="898e7e9c-3810-4d0d-82e3-b88bac5313dd"/>
    <xsd:import namespace="a65cf4b2-dfbe-47b5-ad81-e7ff520242c3"/>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e7e9c-3810-4d0d-82e3-b88bac5313dd"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65cf4b2-dfbe-47b5-ad81-e7ff520242c3"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F0784-8C4D-4626-89FB-F0D20F8CB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e7e9c-3810-4d0d-82e3-b88bac5313dd"/>
    <ds:schemaRef ds:uri="a65cf4b2-dfbe-47b5-ad81-e7ff520242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0F809E-7834-43FD-95DE-25064661BE9F}">
  <ds:schemaRefs>
    <ds:schemaRef ds:uri="http://schemas.microsoft.com/sharepoint/v3/contenttype/forms"/>
  </ds:schemaRefs>
</ds:datastoreItem>
</file>

<file path=customXml/itemProps3.xml><?xml version="1.0" encoding="utf-8"?>
<ds:datastoreItem xmlns:ds="http://schemas.openxmlformats.org/officeDocument/2006/customXml" ds:itemID="{A8EA29BD-8045-4325-85D1-73894D457D49}">
  <ds:schemaRefs>
    <ds:schemaRef ds:uri="http://purl.org/dc/terms/"/>
    <ds:schemaRef ds:uri="898e7e9c-3810-4d0d-82e3-b88bac5313dd"/>
    <ds:schemaRef ds:uri="http://schemas.microsoft.com/office/2006/metadata/properties"/>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a65cf4b2-dfbe-47b5-ad81-e7ff520242c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Badge</Template>
  <TotalTime>74</TotalTime>
  <Words>480</Words>
  <Application>Microsoft Office PowerPoint</Application>
  <PresentationFormat>Breedbeeld</PresentationFormat>
  <Paragraphs>32</Paragraphs>
  <Slides>8</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Gill Sans MT</vt:lpstr>
      <vt:lpstr>Impact</vt:lpstr>
      <vt:lpstr>Badge</vt:lpstr>
      <vt:lpstr>Burgerschap</vt:lpstr>
      <vt:lpstr>Waarom Burgerschap?</vt:lpstr>
      <vt:lpstr>De 4 dimensies:</vt:lpstr>
      <vt:lpstr>De 4 dimensies:</vt:lpstr>
      <vt:lpstr>Opdracht</vt:lpstr>
      <vt:lpstr>Kritisch denken</vt:lpstr>
      <vt:lpstr>Kritisch denken bestaat uit de volgende 3 aspecten</vt:lpstr>
      <vt:lpstr>21 eeuwse vaardigheden:</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Burgerschap</dc:title>
  <dc:creator>Esmee Koppen</dc:creator>
  <cp:lastModifiedBy>Anne-May Smits</cp:lastModifiedBy>
  <cp:revision>6</cp:revision>
  <dcterms:created xsi:type="dcterms:W3CDTF">2019-07-17T13:37:32Z</dcterms:created>
  <dcterms:modified xsi:type="dcterms:W3CDTF">2022-12-14T08:18:01Z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0x01010042B34A25DF07C04CBEE98F4FB8BA2A65</vt:lpwstr>
  </property>
</Properties>
</file>